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  <p:sldMasterId id="2147484098" r:id="rId5"/>
  </p:sldMasterIdLst>
  <p:notesMasterIdLst>
    <p:notesMasterId r:id="rId25"/>
  </p:notesMasterIdLst>
  <p:handoutMasterIdLst>
    <p:handoutMasterId r:id="rId26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607" r:id="rId17"/>
    <p:sldId id="1592" r:id="rId18"/>
    <p:sldId id="1502" r:id="rId19"/>
    <p:sldId id="1614" r:id="rId20"/>
    <p:sldId id="1609" r:id="rId21"/>
    <p:sldId id="1611" r:id="rId22"/>
    <p:sldId id="1610" r:id="rId23"/>
    <p:sldId id="1613" r:id="rId2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15A"/>
    <a:srgbClr val="99FF66"/>
    <a:srgbClr val="53D2FF"/>
    <a:srgbClr val="EAA0A0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577" autoAdjust="0"/>
  </p:normalViewPr>
  <p:slideViewPr>
    <p:cSldViewPr>
      <p:cViewPr varScale="1">
        <p:scale>
          <a:sx n="80" d="100"/>
          <a:sy n="80" d="100"/>
        </p:scale>
        <p:origin x="7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76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99FF66"/>
                </a:gs>
                <a:gs pos="55000">
                  <a:srgbClr val="C0504D">
                    <a:tint val="83000"/>
                    <a:satMod val="155000"/>
                  </a:srgbClr>
                </a:gs>
                <a:gs pos="100000">
                  <a:srgbClr val="C0504D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910539472734087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dirty="0" smtClean="0"/>
                      <a:t>1 840,0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9E-46F1-913A-C1893789ECD1}"/>
                </c:ext>
              </c:extLst>
            </c:dLbl>
            <c:dLbl>
              <c:idx val="1"/>
              <c:layout>
                <c:manualLayout>
                  <c:x val="2.8084955442223176E-3"/>
                  <c:y val="-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9E-46F1-913A-C1893789E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1840</c:v>
                </c:pt>
                <c:pt idx="1">
                  <c:v>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E-46F1-913A-C1893789ECD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Первомайского сельского поселения Ремонтненского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12907.5</c:v>
                </c:pt>
                <c:pt idx="1">
                  <c:v>15420.8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E-46F1-913A-C1893789E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083712"/>
        <c:axId val="212046208"/>
        <c:axId val="0"/>
      </c:bar3DChart>
      <c:catAx>
        <c:axId val="1580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204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04620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0837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662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81"/>
          <c:h val="0.75000325843283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Первомайского сельского поселения Ремонтненского района</c:v>
                </c:pt>
              </c:strCache>
            </c:strRef>
          </c:tx>
          <c:spPr>
            <a:solidFill>
              <a:srgbClr val="1FD15A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423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E-4621-AD6D-A549D323FD3F}"/>
                </c:ext>
              </c:extLst>
            </c:dLbl>
            <c:dLbl>
              <c:idx val="1"/>
              <c:layout>
                <c:manualLayout>
                  <c:x val="-1.5642253698597255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E-4621-AD6D-A549D323FD3F}"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E-4621-AD6D-A549D323FD3F}"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E-4621-AD6D-A549D323FD3F}"/>
                </c:ext>
              </c:extLst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E-4621-AD6D-A549D323FD3F}"/>
                </c:ext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E-4621-AD6D-A549D323F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Бюджет 2021</c:v>
                </c:pt>
                <c:pt idx="1">
                  <c:v> Бюджет 2022 </c:v>
                </c:pt>
                <c:pt idx="2">
                  <c:v> Бюджет 2023 </c:v>
                </c:pt>
                <c:pt idx="3">
                  <c:v> Бюджет 2024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1840</c:v>
                </c:pt>
                <c:pt idx="1">
                  <c:v>1859</c:v>
                </c:pt>
                <c:pt idx="2">
                  <c:v>1914.5</c:v>
                </c:pt>
                <c:pt idx="3">
                  <c:v>2001.1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4E-4621-AD6D-A549D323F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382336"/>
        <c:axId val="158404608"/>
        <c:axId val="0"/>
      </c:bar3DChart>
      <c:catAx>
        <c:axId val="1583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58404608"/>
        <c:crosses val="autoZero"/>
        <c:auto val="1"/>
        <c:lblAlgn val="ctr"/>
        <c:lblOffset val="100"/>
        <c:noMultiLvlLbl val="0"/>
      </c:catAx>
      <c:valAx>
        <c:axId val="158404608"/>
        <c:scaling>
          <c:orientation val="minMax"/>
          <c:min val="30"/>
        </c:scaling>
        <c:delete val="1"/>
        <c:axPos val="l"/>
        <c:numFmt formatCode="#\ ##0.0" sourceLinked="1"/>
        <c:majorTickMark val="out"/>
        <c:minorTickMark val="none"/>
        <c:tickLblPos val="none"/>
        <c:crossAx val="158382336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39123012991219E-4"/>
          <c:y val="0.34981326733376455"/>
          <c:w val="0.22366455042581637"/>
          <c:h val="0.3808882886239503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903673398069E-3"/>
          <c:y val="0"/>
          <c:w val="0.990576168396689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0-0CC8-4B62-A78E-9AE1B8D01D50}"/>
              </c:ext>
            </c:extLst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0CC8-4B62-A78E-9AE1B8D01D50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2-0CC8-4B62-A78E-9AE1B8D01D5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0CC8-4B62-A78E-9AE1B8D01D50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4-0CC8-4B62-A78E-9AE1B8D01D50}"/>
              </c:ext>
            </c:extLst>
          </c:dPt>
          <c:dPt>
            <c:idx val="5"/>
            <c:bubble3D val="0"/>
            <c:explosion val="21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0CC8-4B62-A78E-9AE1B8D01D50}"/>
              </c:ext>
            </c:extLst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6-0CC8-4B62-A78E-9AE1B8D01D50}"/>
              </c:ext>
            </c:extLst>
          </c:dPt>
          <c:dLbls>
            <c:dLbl>
              <c:idx val="0"/>
              <c:layout>
                <c:manualLayout>
                  <c:x val="3.1891227609890473E-2"/>
                  <c:y val="0.166857238989387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C8-4B62-A78E-9AE1B8D01D50}"/>
                </c:ext>
              </c:extLst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C8-4B62-A78E-9AE1B8D01D50}"/>
                </c:ext>
              </c:extLst>
            </c:dLbl>
            <c:dLbl>
              <c:idx val="2"/>
              <c:layout>
                <c:manualLayout>
                  <c:x val="3.7352050845546422E-2"/>
                  <c:y val="1.47569100834499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083527844149724E-2"/>
                      <c:h val="0.10125710260497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CC8-4B62-A78E-9AE1B8D01D50}"/>
                </c:ext>
              </c:extLst>
            </c:dLbl>
            <c:dLbl>
              <c:idx val="3"/>
              <c:layout>
                <c:manualLayout>
                  <c:x val="5.070807994238978E-2"/>
                  <c:y val="-1.73557258061615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304271255902"/>
                      <c:h val="6.698107351443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C8-4B62-A78E-9AE1B8D01D50}"/>
                </c:ext>
              </c:extLst>
            </c:dLbl>
            <c:dLbl>
              <c:idx val="4"/>
              <c:layout>
                <c:manualLayout>
                  <c:x val="-2.8748976624599892E-2"/>
                  <c:y val="-7.47577287497617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C8-4B62-A78E-9AE1B8D01D50}"/>
                </c:ext>
              </c:extLst>
            </c:dLbl>
            <c:dLbl>
              <c:idx val="5"/>
              <c:layout>
                <c:manualLayout>
                  <c:x val="0.11253233791588116"/>
                  <c:y val="-4.240264168325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C8-4B62-A78E-9AE1B8D01D50}"/>
                </c:ext>
              </c:extLst>
            </c:dLbl>
            <c:dLbl>
              <c:idx val="6"/>
              <c:layout>
                <c:manualLayout>
                  <c:x val="-5.1806007104695816E-2"/>
                  <c:y val="-0.166177341115761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CC8-4B62-A78E-9AE1B8D01D50}"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C8-4B62-A78E-9AE1B8D01D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компенсации затрат государства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32.850995158687461</c:v>
                </c:pt>
                <c:pt idx="1">
                  <c:v>32.275416890801502</c:v>
                </c:pt>
                <c:pt idx="2">
                  <c:v>4.3033889187735337</c:v>
                </c:pt>
                <c:pt idx="3">
                  <c:v>29.483593329747173</c:v>
                </c:pt>
                <c:pt idx="4">
                  <c:v>0.21516944593867668</c:v>
                </c:pt>
                <c:pt idx="5">
                  <c:v>0.64</c:v>
                </c:pt>
                <c:pt idx="6">
                  <c:v>0.22592791823561054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C8-4B62-A78E-9AE1B8D01D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595.5</c:v>
                </c:pt>
                <c:pt idx="1">
                  <c:v>610.70000000000005</c:v>
                </c:pt>
                <c:pt idx="2">
                  <c:v>630.4</c:v>
                </c:pt>
                <c:pt idx="3">
                  <c:v>670.3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4C74-B077-8B25C3DB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598656"/>
        <c:axId val="158600192"/>
        <c:axId val="0"/>
      </c:bar3DChart>
      <c:catAx>
        <c:axId val="15859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58600192"/>
        <c:crosses val="autoZero"/>
        <c:auto val="1"/>
        <c:lblAlgn val="ctr"/>
        <c:lblOffset val="100"/>
        <c:noMultiLvlLbl val="0"/>
      </c:catAx>
      <c:valAx>
        <c:axId val="1586001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85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26291349546463E-2"/>
          <c:y val="4.2449594940758674E-3"/>
          <c:w val="0.954943442201893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825666121422682E-3"/>
                  <c:y val="-1.66978194511704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12 907,5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1E-4098-A161-24D17F07A973}"/>
                </c:ext>
              </c:extLst>
            </c:dLbl>
            <c:dLbl>
              <c:idx val="1"/>
              <c:layout>
                <c:manualLayout>
                  <c:x val="1.0730160835710345E-2"/>
                  <c:y val="-1.66976003225573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15 420,8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1E-4098-A161-24D17F07A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  (бюджет)</c:v>
                </c:pt>
                <c:pt idx="1">
                  <c:v>2022 год (бюджет)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12907.5</c:v>
                </c:pt>
                <c:pt idx="1">
                  <c:v>15420.8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E-4098-A161-24D17F07A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58221440"/>
        <c:axId val="158407296"/>
        <c:axId val="0"/>
      </c:bar3DChart>
      <c:catAx>
        <c:axId val="1582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58407296"/>
        <c:crosses val="autoZero"/>
        <c:auto val="1"/>
        <c:lblAlgn val="ctr"/>
        <c:lblOffset val="100"/>
        <c:tickMarkSkip val="1"/>
        <c:noMultiLvlLbl val="0"/>
      </c:catAx>
      <c:valAx>
        <c:axId val="15840729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5822144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266862170091"/>
          <c:y val="3.5971223021582746E-2"/>
          <c:w val="0.83284457478005869"/>
          <c:h val="0.81294964028776984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00FF00"/>
            </a:solidFill>
            <a:ln w="11932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193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9DC-48D3-B53D-6A074FD3F742}"/>
              </c:ext>
            </c:extLst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1193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DC-48D3-B53D-6A074FD3F742}"/>
              </c:ext>
            </c:extLst>
          </c:dPt>
          <c:dLbls>
            <c:dLbl>
              <c:idx val="0"/>
              <c:layout>
                <c:manualLayout>
                  <c:x val="4.175365344467645E-2"/>
                  <c:y val="-5.7808116502320712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DC-48D3-B53D-6A074FD3F742}"/>
                </c:ext>
              </c:extLst>
            </c:dLbl>
            <c:dLbl>
              <c:idx val="1"/>
              <c:layout>
                <c:manualLayout>
                  <c:x val="5.0104384133611769E-2"/>
                  <c:y val="-5.4596554474414014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DC-48D3-B53D-6A074FD3F742}"/>
                </c:ext>
              </c:extLst>
            </c:dLbl>
            <c:dLbl>
              <c:idx val="2"/>
              <c:layout>
                <c:manualLayout>
                  <c:x val="5.0104384133611769E-2"/>
                  <c:y val="-0.1027699848930145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DC-48D3-B53D-6A074FD3F7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15420.8</c:v>
                </c:pt>
                <c:pt idx="1">
                  <c:v>10107.299999999999</c:v>
                </c:pt>
                <c:pt idx="2">
                  <c:v>9389.2000000000007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C-48D3-B53D-6A074FD3F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1263643312"/>
        <c:axId val="1"/>
        <c:axId val="2"/>
      </c:bar3DChart>
      <c:catAx>
        <c:axId val="126364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2982">
              <a:solidFill>
                <a:schemeClr val="tx1"/>
              </a:solidFill>
              <a:prstDash val="solid"/>
            </a:ln>
          </c:spPr>
        </c:majorGridlines>
        <c:minorGridlines/>
        <c:numFmt formatCode="#,##0.00" sourceLinked="0"/>
        <c:majorTickMark val="out"/>
        <c:minorTickMark val="none"/>
        <c:tickLblPos val="nextTo"/>
        <c:spPr>
          <a:ln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6364331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</c:serAx>
      <c:spPr>
        <a:noFill/>
        <a:ln w="25421">
          <a:noFill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20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A1A6378A-A0D1-4473-A644-4E8255155B4E}" type="VALUE">
                      <a:rPr lang="en-US" sz="1600" baseline="0" smtClean="0"/>
                      <a:pPr>
                        <a:defRPr sz="16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3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59-46A2-88A2-F316BF2224B7}"/>
                </c:ext>
              </c:extLst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59-46A2-88A2-F316BF2224B7}"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59-46A2-88A2-F316BF2224B7}"/>
                </c:ext>
              </c:extLst>
            </c:dLbl>
            <c:spPr>
              <a:noFill/>
              <a:ln w="253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15420.8</c:v>
                </c:pt>
                <c:pt idx="1">
                  <c:v>10107.299999999999</c:v>
                </c:pt>
                <c:pt idx="2">
                  <c:v>9389.2000000000007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9-46A2-88A2-F316BF22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6505488"/>
        <c:axId val="1"/>
        <c:axId val="0"/>
      </c:bar3DChart>
      <c:catAx>
        <c:axId val="204650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9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46505488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txPr>
    <a:bodyPr/>
    <a:lstStyle/>
    <a:p>
      <a:pPr>
        <a:defRPr sz="179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4354240886681E-2"/>
          <c:y val="0.21690636340768144"/>
          <c:w val="0.8425909321319246"/>
          <c:h val="0.7189150684616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B404-4465-94D1-00AE6220059C}"/>
              </c:ext>
            </c:extLst>
          </c:dPt>
          <c:dPt>
            <c:idx val="1"/>
            <c:bubble3D val="0"/>
            <c:explosion val="14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B404-4465-94D1-00AE6220059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B404-4465-94D1-00AE6220059C}"/>
              </c:ext>
            </c:extLst>
          </c:dPt>
          <c:dPt>
            <c:idx val="3"/>
            <c:bubble3D val="0"/>
            <c:explosion val="33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B404-4465-94D1-00AE6220059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B404-4465-94D1-00AE6220059C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404-4465-94D1-00AE6220059C}"/>
              </c:ext>
            </c:extLst>
          </c:dPt>
          <c:dPt>
            <c:idx val="6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6-B404-4465-94D1-00AE6220059C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4E0B-4414-95A5-18C8B92DBC8F}"/>
              </c:ext>
            </c:extLst>
          </c:dPt>
          <c:dLbls>
            <c:dLbl>
              <c:idx val="0"/>
              <c:layout>
                <c:manualLayout>
                  <c:x val="-0.11080570324588866"/>
                  <c:y val="-0.13614305268550095"/>
                </c:manualLayout>
              </c:layout>
              <c:numFmt formatCode="0.000%" sourceLinked="0"/>
              <c:spPr>
                <a:noFill/>
              </c:spPr>
              <c:txPr>
                <a:bodyPr/>
                <a:lstStyle/>
                <a:p>
                  <a:pPr>
                    <a:defRPr sz="14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04-4465-94D1-00AE6220059C}"/>
                </c:ext>
              </c:extLst>
            </c:dLbl>
            <c:dLbl>
              <c:idx val="1"/>
              <c:layout>
                <c:manualLayout>
                  <c:x val="-5.8334120515311921E-2"/>
                  <c:y val="8.4178230531279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04-4465-94D1-00AE6220059C}"/>
                </c:ext>
              </c:extLst>
            </c:dLbl>
            <c:dLbl>
              <c:idx val="2"/>
              <c:layout>
                <c:manualLayout>
                  <c:x val="5.760957573140451E-2"/>
                  <c:y val="-3.37089386319860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04-4465-94D1-00AE6220059C}"/>
                </c:ext>
              </c:extLst>
            </c:dLbl>
            <c:dLbl>
              <c:idx val="3"/>
              <c:layout>
                <c:manualLayout>
                  <c:x val="2.6865846198135954E-2"/>
                  <c:y val="1.655689528472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04-4465-94D1-00AE6220059C}"/>
                </c:ext>
              </c:extLst>
            </c:dLbl>
            <c:dLbl>
              <c:idx val="4"/>
              <c:layout>
                <c:manualLayout>
                  <c:x val="-0.14699622602468598"/>
                  <c:y val="2.61840409746692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04-4465-94D1-00AE6220059C}"/>
                </c:ext>
              </c:extLst>
            </c:dLbl>
            <c:dLbl>
              <c:idx val="5"/>
              <c:layout>
                <c:manualLayout>
                  <c:x val="-0.17444436197776098"/>
                  <c:y val="-1.63157908826730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04-4465-94D1-00AE6220059C}"/>
                </c:ext>
              </c:extLst>
            </c:dLbl>
            <c:dLbl>
              <c:idx val="6"/>
              <c:layout>
                <c:manualLayout>
                  <c:x val="6.0368985929684406E-2"/>
                  <c:y val="-0.1571093840978847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fld id="{DECC057C-D5F9-473A-B4C3-D24E4C9315D8}" type="PERCENTAGE">
                      <a:rPr lang="en-US" sz="1400" baseline="0" smtClean="0"/>
                      <a:pPr>
                        <a:defRPr sz="1400" baseline="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04-4465-94D1-00AE6220059C}"/>
                </c:ext>
              </c:extLst>
            </c:dLbl>
            <c:dLbl>
              <c:idx val="7"/>
              <c:layout>
                <c:manualLayout>
                  <c:x val="-2.2532156979650841E-2"/>
                  <c:y val="-2.0213156846399342E-2"/>
                </c:manualLayout>
              </c:layout>
              <c:numFmt formatCode="0.0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404-4465-94D1-00AE6220059C}"/>
                </c:ext>
              </c:extLst>
            </c:dLbl>
            <c:numFmt formatCode="0.0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Культура, кинематография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  <c:pt idx="9">
                  <c:v>ФК и спорт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4390.5</c:v>
                </c:pt>
                <c:pt idx="1">
                  <c:v>2700</c:v>
                </c:pt>
                <c:pt idx="2">
                  <c:v>104.8</c:v>
                </c:pt>
                <c:pt idx="3">
                  <c:v>13.5</c:v>
                </c:pt>
                <c:pt idx="4">
                  <c:v>20</c:v>
                </c:pt>
                <c:pt idx="5">
                  <c:v>1103</c:v>
                </c:pt>
                <c:pt idx="6">
                  <c:v>6840.2</c:v>
                </c:pt>
                <c:pt idx="7">
                  <c:v>157</c:v>
                </c:pt>
                <c:pt idx="8">
                  <c:v>58.8</c:v>
                </c:pt>
                <c:pt idx="9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04-4465-94D1-00AE622005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81097241714347401"/>
          <c:y val="0"/>
          <c:w val="0.1872330328547267"/>
          <c:h val="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075289199961128E-2"/>
          <c:y val="3.0866359269839376E-2"/>
          <c:w val="0.81660761154856421"/>
          <c:h val="0.6501555580547221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15212</c:v>
                </c:pt>
                <c:pt idx="1">
                  <c:v>9705.1</c:v>
                </c:pt>
                <c:pt idx="2">
                  <c:v>8788.4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7-4CE7-BDD7-DC55C1ACA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25925925925923E-2"/>
                  <c:y val="-5.612065321788976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F7-4CE7-BDD7-DC55C1ACA072}"/>
                </c:ext>
              </c:extLst>
            </c:dLbl>
            <c:dLbl>
              <c:idx val="1"/>
              <c:layout>
                <c:manualLayout>
                  <c:x val="5.2469135802469126E-2"/>
                  <c:y val="-2.806032660894488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F7-4CE7-BDD7-DC55C1ACA072}"/>
                </c:ext>
              </c:extLst>
            </c:dLbl>
            <c:dLbl>
              <c:idx val="2"/>
              <c:layout>
                <c:manualLayout>
                  <c:x val="5.2469135802469126E-2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F7-4CE7-BDD7-DC55C1ACA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208.8</c:v>
                </c:pt>
                <c:pt idx="1">
                  <c:v>402.2</c:v>
                </c:pt>
                <c:pt idx="2">
                  <c:v>600.79999999999995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7-4CE7-BDD7-DC55C1ACA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5000848"/>
        <c:axId val="1"/>
        <c:axId val="0"/>
      </c:bar3DChart>
      <c:catAx>
        <c:axId val="76500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500084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4.717976726897577E-2"/>
          <c:y val="0.79039502415139284"/>
          <c:w val="0.80930171589822952"/>
          <c:h val="0.15719623282383821"/>
        </c:manualLayout>
      </c:layout>
      <c:overlay val="0"/>
      <c:txPr>
        <a:bodyPr/>
        <a:lstStyle/>
        <a:p>
          <a:pPr>
            <a:defRPr sz="15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en-US" sz="1800" b="1" i="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spc="-24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800" b="1" i="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119412" custScaleY="1143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133316" custScaleY="136153" custLinFactNeighborX="-703" custLinFactNeighborY="38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87037" custLinFactNeighborX="554" custLinFactNeighborY="-20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145112" custScaleY="1438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dirty="0">
            <a:solidFill>
              <a:schemeClr val="tx1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63032" custScaleY="3380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68712" custLinFactNeighborX="-5737" custLinFactNeighborY="-2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Ang="0" custScaleX="64809" custScaleY="32186" custLinFactNeighborX="7821" custLinFactNeighborY="4978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785" custScaleY="45213" custLinFactNeighborX="-5415" custLinFactNeighborY="-19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#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610,7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80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548,1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4,2</a:t>
          </a:r>
          <a:endParaRPr lang="ru-RU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13 561,8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600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Y="-2480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90803" custLinFactNeighborX="-8954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ScaleX="72469" custScaleY="94161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70961" custScaleY="107650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#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   1103,0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 6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840,2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4 390,5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 2700,0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4" custScaleY="51141" custLinFactNeighborX="-140" custLinFactNeighborY="67952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 custScaleX="97844" custScaleY="27929" custLinFactNeighborX="-16296" custLinFactNeighborY="85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4" custScaleY="39159" custLinFactNeighborX="1806" custLinFactNeighborY="-7415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 custScaleX="75782" custScaleY="72941" custLinFactY="-45013" custLinFactNeighborX="5542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4" custScaleY="64711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4" custScaleX="90369" custScaleY="555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4" custScaleY="578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4" custScaleX="88333" custScaleY="681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232783" y="0"/>
          <a:ext cx="286651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232783" y="1164748"/>
        <a:ext cx="2866517" cy="1164748"/>
      </dsp:txXfrm>
    </dsp:sp>
    <dsp:sp modelId="{79E796B1-3ABE-4958-A470-95B84B3BA8FB}">
      <dsp:nvSpPr>
        <dsp:cNvPr id="0" name=""/>
        <dsp:cNvSpPr/>
      </dsp:nvSpPr>
      <dsp:spPr>
        <a:xfrm>
          <a:off x="1087100" y="105202"/>
          <a:ext cx="1157882" cy="11086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199743" y="283"/>
          <a:ext cx="26969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kern="1200" spc="-24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kern="120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kern="120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kern="120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kern="120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3199743" y="1165032"/>
        <a:ext cx="2696935" cy="1164748"/>
      </dsp:txXfrm>
    </dsp:sp>
    <dsp:sp modelId="{E6379D24-0F7F-4C89-AA74-40B94EA75227}">
      <dsp:nvSpPr>
        <dsp:cNvPr id="0" name=""/>
        <dsp:cNvSpPr/>
      </dsp:nvSpPr>
      <dsp:spPr>
        <a:xfrm>
          <a:off x="3895043" y="36825"/>
          <a:ext cx="1292703" cy="13202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015671" y="18255"/>
          <a:ext cx="291409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6015671" y="1183004"/>
        <a:ext cx="2914094" cy="1164748"/>
      </dsp:txXfrm>
    </dsp:sp>
    <dsp:sp modelId="{801EDB75-7215-4290-9F39-D09130BB9918}">
      <dsp:nvSpPr>
        <dsp:cNvPr id="0" name=""/>
        <dsp:cNvSpPr/>
      </dsp:nvSpPr>
      <dsp:spPr>
        <a:xfrm>
          <a:off x="6750628" y="-18837"/>
          <a:ext cx="1407083" cy="13944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58914" y="96359"/>
          <a:ext cx="10141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528423" y="-248928"/>
          <a:ext cx="1631849" cy="2129707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83475" y="203982"/>
        <a:ext cx="1721745" cy="1223887"/>
      </dsp:txXfrm>
    </dsp:sp>
    <dsp:sp modelId="{CA80EEC5-8180-463D-AB43-E20FC1CCE0B0}">
      <dsp:nvSpPr>
        <dsp:cNvPr id="0" name=""/>
        <dsp:cNvSpPr/>
      </dsp:nvSpPr>
      <dsp:spPr>
        <a:xfrm rot="5400000">
          <a:off x="4631328" y="-1493685"/>
          <a:ext cx="2155791" cy="5143161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3137644" y="105236"/>
        <a:ext cx="5037924" cy="1945317"/>
      </dsp:txXfrm>
    </dsp:sp>
    <dsp:sp modelId="{9B6A0A72-3C0F-4B82-A7E6-2BA4A15A1DC4}">
      <dsp:nvSpPr>
        <dsp:cNvPr id="0" name=""/>
        <dsp:cNvSpPr/>
      </dsp:nvSpPr>
      <dsp:spPr>
        <a:xfrm rot="5400000">
          <a:off x="598231" y="2252068"/>
          <a:ext cx="1553558" cy="2189747"/>
        </a:xfrm>
        <a:prstGeom prst="bevel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4332" y="2764357"/>
        <a:ext cx="1801357" cy="1165168"/>
      </dsp:txXfrm>
    </dsp:sp>
    <dsp:sp modelId="{9A9BA3CA-42DC-4E24-BA14-1B2C342C1B46}">
      <dsp:nvSpPr>
        <dsp:cNvPr id="0" name=""/>
        <dsp:cNvSpPr/>
      </dsp:nvSpPr>
      <dsp:spPr>
        <a:xfrm rot="5400000">
          <a:off x="5016798" y="698230"/>
          <a:ext cx="1418526" cy="5165594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  <a:endParaRPr lang="ru-RU" sz="1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43265" y="2641011"/>
        <a:ext cx="5096347" cy="128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610,7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11246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80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sp:txBody>
      <dsp:txXfrm>
        <a:off x="818780" y="711246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09265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548,1</a:t>
          </a:r>
        </a:p>
      </dsp:txBody>
      <dsp:txXfrm>
        <a:off x="818780" y="1309265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4,2</a:t>
          </a:r>
          <a:endParaRPr lang="ru-RU" sz="1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33627" y="387076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4,0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88988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13 561,8</a:t>
          </a:r>
        </a:p>
      </dsp:txBody>
      <dsp:txXfrm>
        <a:off x="818780" y="4388988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105067" y="4452849"/>
          <a:ext cx="553144" cy="4180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600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63498" y="2084813"/>
          <a:ext cx="541634" cy="4779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1221789"/>
          <a:ext cx="3672408" cy="919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   1103,0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14283" y="1221789"/>
        <a:ext cx="2758124" cy="919524"/>
      </dsp:txXfrm>
    </dsp:sp>
    <dsp:sp modelId="{8742C5EE-2DD0-46E4-AB75-87A4D25F8D62}">
      <dsp:nvSpPr>
        <dsp:cNvPr id="0" name=""/>
        <dsp:cNvSpPr/>
      </dsp:nvSpPr>
      <dsp:spPr>
        <a:xfrm>
          <a:off x="68028" y="1493285"/>
          <a:ext cx="718646" cy="401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0"/>
          <a:ext cx="3672408" cy="70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 6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840,2</a:t>
          </a:r>
        </a:p>
      </dsp:txBody>
      <dsp:txXfrm>
        <a:off x="914283" y="0"/>
        <a:ext cx="2758124" cy="704086"/>
      </dsp:txXfrm>
    </dsp:sp>
    <dsp:sp modelId="{DC3D1057-3911-49DC-8B4B-4F8305BF098A}">
      <dsp:nvSpPr>
        <dsp:cNvPr id="0" name=""/>
        <dsp:cNvSpPr/>
      </dsp:nvSpPr>
      <dsp:spPr>
        <a:xfrm>
          <a:off x="309445" y="0"/>
          <a:ext cx="556604" cy="10491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2328323"/>
          <a:ext cx="3672408" cy="1163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4 390,5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914283" y="2328323"/>
        <a:ext cx="2758124" cy="1163516"/>
      </dsp:txXfrm>
    </dsp:sp>
    <dsp:sp modelId="{10414709-A3FF-419B-8BA0-6B96893FDF2B}">
      <dsp:nvSpPr>
        <dsp:cNvPr id="0" name=""/>
        <dsp:cNvSpPr/>
      </dsp:nvSpPr>
      <dsp:spPr>
        <a:xfrm>
          <a:off x="215170" y="2510626"/>
          <a:ext cx="663743" cy="798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3671641"/>
          <a:ext cx="3672408" cy="1040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 2700,0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14283" y="3671641"/>
        <a:ext cx="2758124" cy="1040064"/>
      </dsp:txXfrm>
    </dsp:sp>
    <dsp:sp modelId="{B43CAF5A-DF0E-47F1-8B84-50B2394B9328}">
      <dsp:nvSpPr>
        <dsp:cNvPr id="0" name=""/>
        <dsp:cNvSpPr/>
      </dsp:nvSpPr>
      <dsp:spPr>
        <a:xfrm>
          <a:off x="222647" y="3701720"/>
          <a:ext cx="648789" cy="979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0.01308</cdr:x>
      <cdr:y>0.59448</cdr:y>
    </cdr:from>
    <cdr:to>
      <cdr:x>0.25143</cdr:x>
      <cdr:y>0.7938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05068" y="2643206"/>
          <a:ext cx="1915068" cy="886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0B09C0-A1CB-4032-A621-A076AEE8A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209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392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522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77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63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650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944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450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582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890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11.02.2022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649639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11.02.2022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622172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852966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8172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11.02.2022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53307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11.02.2022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951214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473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11.02.2022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407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11.02.2022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1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319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sp18194@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Ремонтненского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7167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Первомайского СЕЛЬСКОГО ПОСЕЛЕНИЯ Ремонтненского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095862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4860"/>
              </p:ext>
            </p:extLst>
          </p:nvPr>
        </p:nvGraphicFramePr>
        <p:xfrm>
          <a:off x="323528" y="1142984"/>
          <a:ext cx="8034686" cy="444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15206" y="1500174"/>
            <a:ext cx="1714480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1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859,0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298888" y="380098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Первомайского СЕЛЬСКОГО ПОСЕЛЕНИЯ Ремонтненского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390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80,0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610,7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215478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 600,0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от компенсации затрат государства – 12,0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 – 4,0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 – 548,1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санкции, возмещение ущерба – 4,2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Freeform 106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4944" cy="6858000"/>
          </a:xfrm>
          <a:prstGeom prst="rect">
            <a:avLst/>
          </a:prstGeom>
          <a:noFill/>
          <a:extLst/>
        </p:spPr>
      </p:pic>
      <p:pic>
        <p:nvPicPr>
          <p:cNvPr id="1085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519" y="266701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1087" name="Freeform 1087"/>
          <p:cNvSpPr/>
          <p:nvPr/>
        </p:nvSpPr>
        <p:spPr>
          <a:xfrm>
            <a:off x="777303" y="5462778"/>
            <a:ext cx="7205790" cy="63247"/>
          </a:xfrm>
          <a:custGeom>
            <a:avLst/>
            <a:gdLst/>
            <a:ahLst/>
            <a:cxnLst/>
            <a:rect l="0" t="0" r="0" b="0"/>
            <a:pathLst>
              <a:path w="7205790" h="63247">
                <a:moveTo>
                  <a:pt x="0" y="0"/>
                </a:moveTo>
                <a:lnTo>
                  <a:pt x="0" y="63247"/>
                </a:lnTo>
                <a:moveTo>
                  <a:pt x="1801304" y="0"/>
                </a:moveTo>
                <a:lnTo>
                  <a:pt x="1801304" y="63247"/>
                </a:lnTo>
                <a:moveTo>
                  <a:pt x="3602673" y="0"/>
                </a:moveTo>
                <a:lnTo>
                  <a:pt x="3602673" y="63247"/>
                </a:lnTo>
                <a:moveTo>
                  <a:pt x="5404041" y="0"/>
                </a:moveTo>
                <a:lnTo>
                  <a:pt x="5404041" y="63247"/>
                </a:lnTo>
                <a:moveTo>
                  <a:pt x="7205790" y="0"/>
                </a:moveTo>
                <a:lnTo>
                  <a:pt x="7205790" y="63247"/>
                </a:lnTo>
              </a:path>
            </a:pathLst>
          </a:custGeom>
          <a:noFill/>
          <a:ln w="9525" cap="flat" cmpd="sng">
            <a:solidFill>
              <a:srgbClr val="8A8A8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074274258"/>
              </p:ext>
            </p:extLst>
          </p:nvPr>
        </p:nvGraphicFramePr>
        <p:xfrm>
          <a:off x="173372" y="1739138"/>
          <a:ext cx="87001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8" name="Freeform 1088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2" y="2214554"/>
            <a:ext cx="1163231" cy="943406"/>
          </a:xfrm>
          <a:prstGeom prst="rect">
            <a:avLst/>
          </a:prstGeom>
          <a:noFill/>
          <a:extLst/>
        </p:spPr>
      </p:pic>
      <p:pic>
        <p:nvPicPr>
          <p:cNvPr id="1095" name="Picture 109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27716">
            <a:off x="3690701" y="3233489"/>
            <a:ext cx="1247749" cy="994879"/>
          </a:xfrm>
          <a:prstGeom prst="rect">
            <a:avLst/>
          </a:prstGeom>
          <a:noFill/>
          <a:extLst/>
        </p:spPr>
      </p:pic>
      <p:sp>
        <p:nvSpPr>
          <p:cNvPr id="1097" name="Freeform 1097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Rectangle 1100"/>
          <p:cNvSpPr/>
          <p:nvPr/>
        </p:nvSpPr>
        <p:spPr>
          <a:xfrm>
            <a:off x="7833106" y="1862111"/>
            <a:ext cx="98751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7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1101" name="Rectangle 1101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3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2" name="Rectangle 1102"/>
          <p:cNvSpPr/>
          <p:nvPr/>
        </p:nvSpPr>
        <p:spPr>
          <a:xfrm>
            <a:off x="1214414" y="5786454"/>
            <a:ext cx="1297799" cy="489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1148"/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1596" b="1" i="0" spc="0" baseline="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ts val="1862"/>
              </a:lnSpc>
            </a:pPr>
            <a:endParaRPr lang="en-US" sz="1598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" name="Rectangle 1103"/>
          <p:cNvSpPr/>
          <p:nvPr/>
        </p:nvSpPr>
        <p:spPr>
          <a:xfrm>
            <a:off x="2970382" y="5819646"/>
            <a:ext cx="487479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1748" algn="l"/>
                <a:tab pos="3603371" algn="l"/>
              </a:tabLst>
            </a:pP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6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4" name="Rectangle 1104"/>
          <p:cNvSpPr/>
          <p:nvPr/>
        </p:nvSpPr>
        <p:spPr>
          <a:xfrm>
            <a:off x="3086354" y="4611294"/>
            <a:ext cx="401937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 smtClean="0">
                <a:latin typeface="Arial"/>
              </a:rPr>
              <a:t>610,7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 smtClean="0">
                <a:latin typeface="Arial"/>
              </a:rPr>
              <a:t>630,4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i="0" spc="0" baseline="0" dirty="0" smtClean="0">
                <a:latin typeface="Arial"/>
              </a:rPr>
              <a:t>670,3</a:t>
            </a:r>
          </a:p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>
                <a:latin typeface="Arial"/>
              </a:rPr>
              <a:t>3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1105" name="Rectangle 1105"/>
          <p:cNvSpPr/>
          <p:nvPr/>
        </p:nvSpPr>
        <p:spPr>
          <a:xfrm>
            <a:off x="5572132" y="2143116"/>
            <a:ext cx="74546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 smtClean="0">
                <a:solidFill>
                  <a:srgbClr val="00B050"/>
                </a:solidFill>
                <a:latin typeface="Arial"/>
              </a:rPr>
              <a:t>106,3</a:t>
            </a:r>
            <a:r>
              <a:rPr lang="en-US" sz="1596" b="1" i="0" spc="-37" baseline="0" dirty="0" smtClean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00B05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06" name="Rectangle 1106"/>
          <p:cNvSpPr/>
          <p:nvPr/>
        </p:nvSpPr>
        <p:spPr>
          <a:xfrm>
            <a:off x="3786182" y="3143248"/>
            <a:ext cx="74520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dirty="0" smtClean="0">
                <a:solidFill>
                  <a:srgbClr val="C00000"/>
                </a:solidFill>
                <a:latin typeface="Arial"/>
              </a:rPr>
              <a:t>103,2</a:t>
            </a:r>
            <a:r>
              <a:rPr lang="en-US" sz="1596" b="1" i="0" spc="-39" baseline="0" dirty="0" smtClean="0">
                <a:solidFill>
                  <a:srgbClr val="C0000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C0000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107" name="Rectangle 1107"/>
          <p:cNvSpPr/>
          <p:nvPr/>
        </p:nvSpPr>
        <p:spPr>
          <a:xfrm>
            <a:off x="2000232" y="3357562"/>
            <a:ext cx="83079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596" b="1" dirty="0" smtClean="0">
                <a:solidFill>
                  <a:srgbClr val="00B050"/>
                </a:solidFill>
                <a:latin typeface="Arial"/>
              </a:rPr>
              <a:t>102,6 </a:t>
            </a:r>
            <a:r>
              <a:rPr lang="en-US" sz="1596" b="1" i="0" spc="-39" baseline="0" dirty="0" smtClean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00B05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08" name="Rectangle 1108"/>
          <p:cNvSpPr/>
          <p:nvPr/>
        </p:nvSpPr>
        <p:spPr>
          <a:xfrm>
            <a:off x="1286002" y="4611294"/>
            <a:ext cx="38311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 smtClean="0">
                <a:latin typeface="Arial"/>
              </a:rPr>
              <a:t>595,5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480" y="815808"/>
            <a:ext cx="56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Первомайского СЕЛЬСКОГО ПОСЕЛЕНИЯ Ремонтненского РАЙОНА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7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00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43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847">
            <a:off x="2234774" y="3405518"/>
            <a:ext cx="1163231" cy="943406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90535"/>
              </p:ext>
            </p:extLst>
          </p:nvPr>
        </p:nvGraphicFramePr>
        <p:xfrm>
          <a:off x="467544" y="1484784"/>
          <a:ext cx="8208912" cy="285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11 067,5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13 561,8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8 192,8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7 388,1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9 582,7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10 756,8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8 084,5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7 276,1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Ремонтненского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8357528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67944" y="4372719"/>
            <a:ext cx="1146428" cy="365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341785">
            <a:off x="4192130" y="4068755"/>
            <a:ext cx="898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119,5%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Динамика расходов бюджета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Первомайского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сельского поселения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Ремонтненского района, тыс. рублей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21857746"/>
              </p:ext>
            </p:extLst>
          </p:nvPr>
        </p:nvGraphicFramePr>
        <p:xfrm>
          <a:off x="1500188" y="1827213"/>
          <a:ext cx="6083300" cy="3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41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46984"/>
              </p:ext>
            </p:extLst>
          </p:nvPr>
        </p:nvGraphicFramePr>
        <p:xfrm>
          <a:off x="250825" y="1557338"/>
          <a:ext cx="5400675" cy="50654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9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</a:t>
                      </a:r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  <a:endParaRPr lang="ru-RU" sz="1800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6 840,2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4 228,9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4  192,8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104,8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108,1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111,8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16,4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16,4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2 700,0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1 103,0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1 545,0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1 259,5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4 390,5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3 965,3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3 675,1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1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157,0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185,0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75,0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33,0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58,8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35,6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35,6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725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150"/>
            <a:ext cx="8893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6E8368-890D-42CF-90A9-79FA3717ED45}" type="slidenum">
              <a:rPr lang="ru-RU" altLang="ru-RU">
                <a:solidFill>
                  <a:srgbClr val="FFFFFF"/>
                </a:solidFill>
              </a:rPr>
              <a:pPr eaLnBrk="1" hangingPunct="1"/>
              <a:t>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188" y="1341438"/>
            <a:ext cx="1368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113055"/>
              </p:ext>
            </p:extLst>
          </p:nvPr>
        </p:nvGraphicFramePr>
        <p:xfrm>
          <a:off x="5505450" y="1822450"/>
          <a:ext cx="380682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5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943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15 420,8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98794"/>
              </p:ext>
            </p:extLst>
          </p:nvPr>
        </p:nvGraphicFramePr>
        <p:xfrm>
          <a:off x="282724" y="1052736"/>
          <a:ext cx="889248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4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бюджета, формируемые в рамках муниципальных программ и </a:t>
            </a:r>
            <a:b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расходы, </a:t>
            </a:r>
            <a:r>
              <a:rPr lang="ru-RU" sz="22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200" b="1" i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984371"/>
              </p:ext>
            </p:extLst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2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479425" y="150813"/>
            <a:ext cx="8294688" cy="1006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object 3"/>
          <p:cNvSpPr>
            <a:spLocks noGrp="1"/>
          </p:cNvSpPr>
          <p:nvPr>
            <p:ph type="title"/>
          </p:nvPr>
        </p:nvSpPr>
        <p:spPr>
          <a:xfrm>
            <a:off x="3548063" y="420688"/>
            <a:ext cx="2165350" cy="360362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200" smtClean="0">
                <a:solidFill>
                  <a:srgbClr val="FFFFFF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Обратная связь</a:t>
            </a:r>
            <a:endParaRPr lang="ru-RU" altLang="ru-RU" sz="220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800100" y="1608138"/>
            <a:ext cx="7112000" cy="415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7" name="object 5"/>
          <p:cNvSpPr txBox="1">
            <a:spLocks noChangeArrowheads="1"/>
          </p:cNvSpPr>
          <p:nvPr/>
        </p:nvSpPr>
        <p:spPr bwMode="auto">
          <a:xfrm>
            <a:off x="2079625" y="2600325"/>
            <a:ext cx="45529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можете по электронному адресу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ru-RU" sz="2000" dirty="0" err="1" smtClean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sp</a:t>
            </a:r>
            <a:r>
              <a:rPr lang="ru-RU" altLang="ru-RU" sz="2000" dirty="0" smtClean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32344</a:t>
            </a:r>
            <a:r>
              <a:rPr lang="en-US" altLang="ru-RU" sz="2000" dirty="0" smtClean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@</a:t>
            </a:r>
            <a:r>
              <a:rPr lang="en-US" altLang="ru-RU" sz="2000" dirty="0" smtClean="0">
                <a:solidFill>
                  <a:srgbClr val="FFFFFF"/>
                </a:solidFill>
                <a:latin typeface="Constantia" panose="02030602050306030303" pitchFamily="18" charset="0"/>
              </a:rPr>
              <a:t>donpac.ru</a:t>
            </a:r>
            <a:endParaRPr lang="ru-RU" altLang="ru-RU" sz="20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Ждем Ваших вопросов и предложений!</a:t>
            </a:r>
            <a:endParaRPr lang="ru-RU" alt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0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0694" y="260648"/>
            <a:ext cx="33917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642918"/>
            <a:ext cx="2746564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АПСП от 27.10.2021 № 89)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 Первомайского сельского поселения на 2022-2024 года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АПСП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07.06.2021 № 61)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884" y="3717032"/>
            <a:ext cx="2746564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14620"/>
            <a:ext cx="9036496" cy="200026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Первомайского сельского поселения Ремонтненского района</a:t>
            </a:r>
            <a:b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2022 год и 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7"/>
            <a:ext cx="497236" cy="536416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бюджета Первомайского сельского поселения Ремонтненского района на 2022 год и на плановый период 2023 и 2024 годов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500034" y="1714488"/>
            <a:ext cx="7929618" cy="64294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500034" y="2571744"/>
            <a:ext cx="7929618" cy="92869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643182"/>
            <a:ext cx="7890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бюджета сформирован в соответствии с областным законом «Об областном бюджете на 2022 год и на плановый период 2023 и 2024 годов»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2702" y="295736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6"/>
            <a:ext cx="569244" cy="524579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857364"/>
            <a:ext cx="7890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3929066"/>
            <a:ext cx="7962108" cy="128588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Первомайского сельского поселения, Плана мероприятий по оптимизации расходов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28596" y="5429264"/>
            <a:ext cx="8034116" cy="785818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35782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 соглашением о мерах по социально-экономическому развитию и оздоровлению муниципальных финансов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1588"/>
            <a:ext cx="762000" cy="475084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91276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27.10.2021№ 89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357430"/>
            <a:ext cx="2808312" cy="2071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Указ Президента РФ от </a:t>
            </a:r>
          </a:p>
          <a:p>
            <a:r>
              <a:rPr lang="en-US" sz="1600" dirty="0" smtClean="0"/>
              <a:t>07.05.2018N 204 </a:t>
            </a:r>
          </a:p>
          <a:p>
            <a:r>
              <a:rPr lang="ru-RU" sz="1600" dirty="0" smtClean="0"/>
              <a:t>«О национальных </a:t>
            </a:r>
          </a:p>
          <a:p>
            <a:r>
              <a:rPr lang="ru-RU" sz="1600" dirty="0" smtClean="0"/>
              <a:t>целях и стратегических</a:t>
            </a:r>
          </a:p>
          <a:p>
            <a:r>
              <a:rPr lang="ru-RU" sz="1600" dirty="0" smtClean="0"/>
              <a:t>задачах развития </a:t>
            </a:r>
          </a:p>
          <a:p>
            <a:r>
              <a:rPr lang="ru-RU" sz="1600" dirty="0" smtClean="0"/>
              <a:t>Российской Федерации </a:t>
            </a:r>
          </a:p>
          <a:p>
            <a:r>
              <a:rPr lang="ru-RU" sz="1600" dirty="0" smtClean="0"/>
              <a:t>на период до 2024 </a:t>
            </a:r>
          </a:p>
          <a:p>
            <a:r>
              <a:rPr lang="ru-RU" sz="1600" dirty="0" smtClean="0"/>
              <a:t>года»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•Обеспечение </a:t>
            </a:r>
          </a:p>
          <a:p>
            <a:r>
              <a:rPr lang="ru-RU" dirty="0" smtClean="0"/>
              <a:t>сбалансированности и </a:t>
            </a:r>
          </a:p>
          <a:p>
            <a:r>
              <a:rPr lang="ru-RU" dirty="0" smtClean="0"/>
              <a:t>Устойчивости бюджетной </a:t>
            </a:r>
          </a:p>
          <a:p>
            <a:r>
              <a:rPr lang="ru-RU" dirty="0" smtClean="0"/>
              <a:t>системы </a:t>
            </a:r>
          </a:p>
          <a:p>
            <a:r>
              <a:rPr lang="ru-RU" dirty="0" smtClean="0"/>
              <a:t>•Экономический рост </a:t>
            </a:r>
          </a:p>
          <a:p>
            <a:r>
              <a:rPr lang="ru-RU" dirty="0" smtClean="0"/>
              <a:t>•Повышение уровня жизни </a:t>
            </a:r>
          </a:p>
          <a:p>
            <a:r>
              <a:rPr lang="ru-RU" dirty="0" smtClean="0"/>
              <a:t>граждан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Приоритетные цели</a:t>
            </a:r>
            <a:endParaRPr lang="ru-RU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286388"/>
            <a:ext cx="813690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•</a:t>
            </a:r>
            <a:r>
              <a:rPr lang="ru-RU" dirty="0" smtClean="0">
                <a:solidFill>
                  <a:schemeClr val="tx1"/>
                </a:solidFill>
              </a:rPr>
              <a:t> • Реализация Указов Президента РФ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• Достижение целей социально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экономического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развития Первомайского сельского поселения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1588"/>
            <a:ext cx="762000" cy="489892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281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33991899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295736"/>
            <a:ext cx="489594" cy="458357"/>
          </a:xfrm>
        </p:spPr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3695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913150752"/>
              </p:ext>
            </p:extLst>
          </p:nvPr>
        </p:nvGraphicFramePr>
        <p:xfrm>
          <a:off x="357158" y="1785926"/>
          <a:ext cx="8607900" cy="482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93974" y="754093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Ремонтненского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285992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50006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92696"/>
            <a:ext cx="8482862" cy="664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Ремонтненского района на 2022-2024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66061"/>
              </p:ext>
            </p:extLst>
          </p:nvPr>
        </p:nvGraphicFramePr>
        <p:xfrm>
          <a:off x="285720" y="1714488"/>
          <a:ext cx="8572559" cy="4137725"/>
        </p:xfrm>
        <a:graphic>
          <a:graphicData uri="http://schemas.openxmlformats.org/drawingml/2006/table">
            <a:tbl>
              <a:tblPr/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2021 год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00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12 907,5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15 420,8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10 107,3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9 389,2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1 840,0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1 859,0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1 914,5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2 001,1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11 067,5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13 561,8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8 192,8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7 388,1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12 907,5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15 420,8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10 107,3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9 389,2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357298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Ремонтненского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260648"/>
            <a:ext cx="34632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67075810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56762627"/>
              </p:ext>
            </p:extLst>
          </p:nvPr>
        </p:nvGraphicFramePr>
        <p:xfrm>
          <a:off x="5220072" y="1857364"/>
          <a:ext cx="36724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15 420,8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15 420,8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Ремонтненского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8111039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4427984" y="2786058"/>
            <a:ext cx="1226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15 420,8</a:t>
            </a:r>
            <a:endParaRPr lang="ru-RU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500694" y="260648"/>
            <a:ext cx="3319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292935" y="2381585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12 907,5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20825595">
            <a:off x="3480106" y="4451294"/>
            <a:ext cx="809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101,0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0345247">
            <a:off x="3565515" y="2909207"/>
            <a:ext cx="8742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119,5 %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203848" y="3143248"/>
            <a:ext cx="1296714" cy="36045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428992" y="4941167"/>
            <a:ext cx="998992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22235</TotalTime>
  <Words>984</Words>
  <Application>Microsoft Office PowerPoint</Application>
  <PresentationFormat>Экран (4:3)</PresentationFormat>
  <Paragraphs>287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Constantia</vt:lpstr>
      <vt:lpstr>Georgia</vt:lpstr>
      <vt:lpstr>Monotype Corsiva</vt:lpstr>
      <vt:lpstr>Times New Roman</vt:lpstr>
      <vt:lpstr>Trebuchet MS</vt:lpstr>
      <vt:lpstr>Trebuchet MS,Bold</vt:lpstr>
      <vt:lpstr>Wingdings 2</vt:lpstr>
      <vt:lpstr>Wingdings 3</vt:lpstr>
      <vt:lpstr>10195094</vt:lpstr>
      <vt:lpstr>3_Городская</vt:lpstr>
      <vt:lpstr>4_Городская</vt:lpstr>
      <vt:lpstr>19_Городская</vt:lpstr>
      <vt:lpstr>Ион</vt:lpstr>
      <vt:lpstr>Администрация Первомайского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2022-2024 годы  </vt:lpstr>
      <vt:lpstr>Основные приоритеты Первомайского сельского поселения </vt:lpstr>
      <vt:lpstr>Презентация PowerPoint</vt:lpstr>
      <vt:lpstr>Основные характеристики бюджета Первомайского сельского поселения Ремонтненского района на 2022-2024 годы</vt:lpstr>
      <vt:lpstr>Основные параметры бюджета Первомайского сельского поселения Ремонтненского района на 2022 год</vt:lpstr>
      <vt:lpstr>Динамика доходов бюджета Первомайского сельского поселения Ремонтненского района</vt:lpstr>
      <vt:lpstr>Собственные доходы бюджета Первомайского СЕЛЬСКОГО ПОСЕЛЕНИЯ Ремонтненского района</vt:lpstr>
      <vt:lpstr>Презентация PowerPoint</vt:lpstr>
      <vt:lpstr>Презентация PowerPoint</vt:lpstr>
      <vt:lpstr>Безвозмездные поступления из областного бюджета</vt:lpstr>
      <vt:lpstr>Динамика расходов  бюджета Первомайского сельского поселения Ремонтненского района,                </vt:lpstr>
      <vt:lpstr>Динамика расходов бюджета Первомайского сельского поселения Ремонтненского района, тыс. рублей</vt:lpstr>
      <vt:lpstr>Презентация PowerPoint</vt:lpstr>
      <vt:lpstr>Расходы бюджета в 2022 году  15 420,8 тыс. рублей</vt:lpstr>
      <vt:lpstr>Расходы бюджета, формируемые в рамках муниципальных программ и  непрограммные расходы, тыс. рублей</vt:lpstr>
      <vt:lpstr>Обратная 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2227</cp:revision>
  <dcterms:created xsi:type="dcterms:W3CDTF">2011-10-21T12:19:44Z</dcterms:created>
  <dcterms:modified xsi:type="dcterms:W3CDTF">2022-02-11T12:50:53Z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